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2.png" ContentType="image/png;base64"/>
  <Override PartName="/ppt/media/image43.png" ContentType="image/png;base64"/>
  <Override PartName="/ppt/media/image48.png" ContentType="image/png;base64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56" r:id="rId2"/>
    <p:sldId id="355" r:id="rId3"/>
    <p:sldId id="257" r:id="rId4"/>
    <p:sldId id="265" r:id="rId5"/>
    <p:sldId id="258" r:id="rId6"/>
    <p:sldId id="259" r:id="rId7"/>
    <p:sldId id="261" r:id="rId8"/>
    <p:sldId id="262" r:id="rId9"/>
    <p:sldId id="264" r:id="rId10"/>
    <p:sldId id="260" r:id="rId11"/>
    <p:sldId id="263" r:id="rId12"/>
    <p:sldId id="286" r:id="rId13"/>
    <p:sldId id="266" r:id="rId14"/>
    <p:sldId id="267" r:id="rId15"/>
    <p:sldId id="268" r:id="rId16"/>
    <p:sldId id="287" r:id="rId17"/>
    <p:sldId id="351" r:id="rId18"/>
    <p:sldId id="270" r:id="rId19"/>
    <p:sldId id="269" r:id="rId20"/>
    <p:sldId id="272" r:id="rId21"/>
    <p:sldId id="271" r:id="rId22"/>
    <p:sldId id="273" r:id="rId23"/>
    <p:sldId id="275" r:id="rId24"/>
    <p:sldId id="276" r:id="rId25"/>
    <p:sldId id="281" r:id="rId26"/>
    <p:sldId id="282" r:id="rId27"/>
    <p:sldId id="283" r:id="rId28"/>
    <p:sldId id="274" r:id="rId29"/>
    <p:sldId id="278" r:id="rId30"/>
    <p:sldId id="279" r:id="rId31"/>
    <p:sldId id="280" r:id="rId32"/>
    <p:sldId id="277" r:id="rId33"/>
    <p:sldId id="285" r:id="rId34"/>
    <p:sldId id="352" r:id="rId35"/>
    <p:sldId id="353" r:id="rId36"/>
    <p:sldId id="354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4660"/>
  </p:normalViewPr>
  <p:slideViewPr>
    <p:cSldViewPr snapToGrid="0">
      <p:cViewPr varScale="1">
        <p:scale>
          <a:sx n="81" d="100"/>
          <a:sy n="81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E5B68-9674-48DF-A98A-02D3956194C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4C4E4-3DF5-4CC0-B268-848DEDC8D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3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987F4-31A5-4F3F-9A84-D69806ABF4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Refer to:</a:t>
            </a:r>
            <a:r>
              <a:rPr lang="en-US" sz="1200" baseline="0" dirty="0"/>
              <a:t> </a:t>
            </a:r>
            <a:r>
              <a:rPr lang="en-US" sz="1200" dirty="0"/>
              <a:t>https://en.wikipedia.org/wiki/Grayscale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4C4E4-3DF5-4CC0-B268-848DEDC8D1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1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what is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4C4E4-3DF5-4CC0-B268-848DEDC8D1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6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the entire band</a:t>
            </a:r>
            <a:r>
              <a:rPr lang="en-US" baseline="0" dirty="0" smtClean="0"/>
              <a:t> normally. …enhancement is like stretching the band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4C4E4-3DF5-4CC0-B268-848DEDC8D1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73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4C4E4-3DF5-4CC0-B268-848DEDC8D1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6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4C4E4-3DF5-4CC0-B268-848DEDC8D1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4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4C4E4-3DF5-4CC0-B268-848DEDC8D1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6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9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1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1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7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8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9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4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3C4D7-E3AC-4078-AC24-4086F9C5867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98B64-26D5-4B18-91B9-C6F3EFBB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3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413D50-1692-4B9B-9C90-FCF5456F4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1"/>
          <a:stretch/>
        </p:blipFill>
        <p:spPr>
          <a:xfrm rot="10800000">
            <a:off x="0" y="3035300"/>
            <a:ext cx="12192000" cy="3822699"/>
          </a:xfrm>
          <a:prstGeom prst="rect">
            <a:avLst/>
          </a:prstGeom>
          <a:effectLst>
            <a:outerShdw blurRad="1143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2C91E-5005-E442-9FC4-9800B699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364" y="3823581"/>
            <a:ext cx="9164953" cy="94384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+mn-lt"/>
              </a:rPr>
              <a:t>CALIBIR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Bootcamp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2023: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Imaging Informatics</a:t>
            </a:r>
            <a:endParaRPr lang="en-US" sz="64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C0A7D68-EEDB-EA49-AA4B-86E28DA6386C}"/>
              </a:ext>
            </a:extLst>
          </p:cNvPr>
          <p:cNvSpPr txBox="1">
            <a:spLocks/>
          </p:cNvSpPr>
          <p:nvPr/>
        </p:nvSpPr>
        <p:spPr>
          <a:xfrm>
            <a:off x="1750240" y="6358874"/>
            <a:ext cx="7357199" cy="2051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800" b="1" i="0" kern="1200">
                <a:solidFill>
                  <a:schemeClr val="bg1"/>
                </a:solidFill>
                <a:latin typeface="Avenir LT Std 65 Medium" panose="020B0803020203020204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b="0" dirty="0">
                <a:latin typeface="Avenir Light"/>
                <a:cs typeface="Arial"/>
              </a:rPr>
              <a:t>school.wakehealth.edu/</a:t>
            </a:r>
            <a:r>
              <a:rPr lang="en-US" sz="1333" b="0" dirty="0" err="1">
                <a:latin typeface="Avenir Light"/>
                <a:cs typeface="Arial"/>
              </a:rPr>
              <a:t>wfbmi</a:t>
            </a:r>
            <a:r>
              <a:rPr lang="en-US" sz="1333" b="0" dirty="0">
                <a:latin typeface="Avenir Light"/>
                <a:cs typeface="Arial"/>
              </a:rPr>
              <a:t>                 @</a:t>
            </a:r>
            <a:r>
              <a:rPr lang="en-US" sz="1333" b="0" dirty="0" smtClean="0">
                <a:latin typeface="Avenir Light"/>
                <a:cs typeface="Arial"/>
              </a:rPr>
              <a:t>WFBMI</a:t>
            </a:r>
            <a:r>
              <a:rPr lang="en-US" sz="1333" b="0" dirty="0">
                <a:latin typeface="Avenir Light"/>
                <a:cs typeface="Arial"/>
              </a:rPr>
              <a:t>               linkedin.com/</a:t>
            </a:r>
            <a:r>
              <a:rPr lang="en-US" sz="1333" b="0" dirty="0" err="1">
                <a:latin typeface="Avenir Light"/>
                <a:cs typeface="Arial"/>
              </a:rPr>
              <a:t>wfcbmi</a:t>
            </a:r>
            <a:endParaRPr lang="en-US" sz="1333" b="0" dirty="0"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43BFC-96DD-422F-A46E-533CA6D33F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05"/>
          <a:stretch/>
        </p:blipFill>
        <p:spPr>
          <a:xfrm>
            <a:off x="8995149" y="6199608"/>
            <a:ext cx="3196851" cy="658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E9F1D9-6F09-4BC0-9460-893D14CD1C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98" y="825471"/>
            <a:ext cx="9916180" cy="111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052845-73CB-4B5F-93AC-7249B82C00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62" y="6354924"/>
            <a:ext cx="219993" cy="219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4DC47-954F-49BB-9B5A-3D483811489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1283" y="6344520"/>
            <a:ext cx="219475" cy="21947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AF79530-426C-7447-B9D1-78D10C4C364E}"/>
              </a:ext>
            </a:extLst>
          </p:cNvPr>
          <p:cNvSpPr txBox="1">
            <a:spLocks/>
          </p:cNvSpPr>
          <p:nvPr/>
        </p:nvSpPr>
        <p:spPr>
          <a:xfrm>
            <a:off x="846364" y="5051063"/>
            <a:ext cx="8566149" cy="738664"/>
          </a:xfrm>
          <a:prstGeom prst="rect">
            <a:avLst/>
          </a:prstGeom>
          <a:effectLst>
            <a:outerShdw blurRad="139700" dist="50800" dir="5400000" sx="99000" sy="99000" algn="ctr" rotWithShape="0">
              <a:schemeClr val="bg1">
                <a:alpha val="45000"/>
              </a:schemeClr>
            </a:outerShdw>
          </a:effectLst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800" b="1" i="0" kern="1200">
                <a:solidFill>
                  <a:schemeClr val="bg1"/>
                </a:solidFill>
                <a:latin typeface="Avenir LT Std 65 Medium" panose="020B0803020203020204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Bayram Annanurov, Mostafa Rezapour, and Ziyu Su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317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</a:t>
            </a:r>
            <a:r>
              <a:rPr lang="en-US" dirty="0" smtClean="0"/>
              <a:t>a moon surface image </a:t>
            </a:r>
            <a:r>
              <a:rPr lang="en-US" dirty="0"/>
              <a:t>using </a:t>
            </a:r>
            <a:r>
              <a:rPr lang="en-US" dirty="0" smtClean="0"/>
              <a:t>histogram.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494" y="2402497"/>
            <a:ext cx="4555864" cy="2011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94" y="4576395"/>
            <a:ext cx="4555864" cy="2011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01362" y="32236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1362" y="53975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Contrast enhanced</a:t>
            </a:r>
          </a:p>
        </p:txBody>
      </p:sp>
    </p:spTree>
    <p:extLst>
      <p:ext uri="{BB962C8B-B14F-4D97-AF65-F5344CB8AC3E}">
        <p14:creationId xmlns:p14="http://schemas.microsoft.com/office/powerpoint/2010/main" val="26478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thresholding</a:t>
            </a:r>
            <a:r>
              <a:rPr lang="en-US" dirty="0"/>
              <a:t> to segment objects from an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2868123"/>
            <a:ext cx="8639175" cy="3038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81330" y="5978769"/>
            <a:ext cx="4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53369" y="5978769"/>
            <a:ext cx="70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=255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622192" y="5649891"/>
            <a:ext cx="16608" cy="78900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64907" y="6438900"/>
            <a:ext cx="4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3731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thresholding</a:t>
            </a:r>
            <a:r>
              <a:rPr lang="en-US" dirty="0"/>
              <a:t> to segment objects from an image.</a:t>
            </a:r>
          </a:p>
          <a:p>
            <a:pPr lvl="1"/>
            <a:r>
              <a:rPr lang="en-US" dirty="0"/>
              <a:t>Try other thresholds, and see what you get.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2868123"/>
            <a:ext cx="86391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thresholding</a:t>
            </a:r>
            <a:r>
              <a:rPr lang="en-US" dirty="0"/>
              <a:t> to segment objects from an image.</a:t>
            </a:r>
          </a:p>
          <a:p>
            <a:pPr lvl="1"/>
            <a:r>
              <a:rPr lang="en-US" dirty="0"/>
              <a:t>More methods to perform segmentations:</a:t>
            </a:r>
          </a:p>
          <a:p>
            <a:pPr lvl="2"/>
            <a:r>
              <a:rPr lang="en-US" dirty="0"/>
              <a:t>Otsu </a:t>
            </a:r>
            <a:r>
              <a:rPr lang="en-US" dirty="0" err="1"/>
              <a:t>thresholding</a:t>
            </a:r>
            <a:endParaRPr lang="en-US" dirty="0"/>
          </a:p>
          <a:p>
            <a:pPr lvl="2"/>
            <a:r>
              <a:rPr lang="en-US" dirty="0"/>
              <a:t>Watershed</a:t>
            </a:r>
          </a:p>
          <a:p>
            <a:pPr lvl="2"/>
            <a:r>
              <a:rPr lang="en-US" dirty="0"/>
              <a:t>Deep learning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29" y="3433763"/>
            <a:ext cx="4086171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7629" y="6176963"/>
            <a:ext cx="4086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Segment anything model from Meta Research</a:t>
            </a:r>
          </a:p>
        </p:txBody>
      </p:sp>
    </p:spTree>
    <p:extLst>
      <p:ext uri="{BB962C8B-B14F-4D97-AF65-F5344CB8AC3E}">
        <p14:creationId xmlns:p14="http://schemas.microsoft.com/office/powerpoint/2010/main" val="383635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Image rotation using geometric </a:t>
                </a:r>
                <a:r>
                  <a:rPr lang="en-US" dirty="0" smtClean="0"/>
                  <a:t>transformation.</a:t>
                </a:r>
                <a:endParaRPr lang="en-US" dirty="0"/>
              </a:p>
              <a:p>
                <a:pPr lvl="1"/>
                <a:r>
                  <a:rPr lang="en-US" dirty="0"/>
                  <a:t>Given a pixel coordinate on an image: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b="0" dirty="0" smtClean="0"/>
                  <a:t>. </a:t>
                </a:r>
                <a:endParaRPr lang="en-US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13639" y="4299439"/>
            <a:ext cx="13716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94992" y="465113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rot="2700000">
            <a:off x="7353300" y="4299439"/>
            <a:ext cx="1371600" cy="1371600"/>
            <a:chOff x="6623538" y="4255477"/>
            <a:chExt cx="1371600" cy="1371600"/>
          </a:xfrm>
        </p:grpSpPr>
        <p:sp>
          <p:nvSpPr>
            <p:cNvPr id="6" name="Rectangle 5"/>
            <p:cNvSpPr/>
            <p:nvPr/>
          </p:nvSpPr>
          <p:spPr>
            <a:xfrm>
              <a:off x="6623538" y="4255477"/>
              <a:ext cx="1371600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904891" y="4607168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0" name="Curved Connector 9"/>
          <p:cNvCxnSpPr>
            <a:stCxn id="5" idx="5"/>
            <a:endCxn id="7" idx="2"/>
          </p:cNvCxnSpPr>
          <p:nvPr/>
        </p:nvCxnSpPr>
        <p:spPr>
          <a:xfrm rot="5400000" flipH="1" flipV="1">
            <a:off x="5848113" y="2620258"/>
            <a:ext cx="233849" cy="3983994"/>
          </a:xfrm>
          <a:prstGeom prst="curvedConnector5">
            <a:avLst>
              <a:gd name="adj1" fmla="val 288922"/>
              <a:gd name="adj2" fmla="val 53134"/>
              <a:gd name="adj3" fmla="val 288993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Image rotation using geometric transformation.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3606800"/>
            <a:ext cx="5448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rotation using geometric transformation.</a:t>
            </a:r>
          </a:p>
          <a:p>
            <a:pPr lvl="1"/>
            <a:r>
              <a:rPr lang="en-US" dirty="0"/>
              <a:t>Rotate the image with different angles, and see the </a:t>
            </a:r>
            <a:r>
              <a:rPr lang="en-US" dirty="0" smtClean="0"/>
              <a:t>results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3606800"/>
            <a:ext cx="5448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convolution with </a:t>
            </a:r>
            <a:r>
              <a:rPr lang="en-US" dirty="0" smtClean="0"/>
              <a:t>kernel.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1-D example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90291" y="6293975"/>
            <a:ext cx="341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 moving on </a:t>
            </a:r>
            <a:r>
              <a:rPr lang="en-US" dirty="0" smtClean="0"/>
              <a:t>a vector</a:t>
            </a:r>
            <a:endParaRPr lang="en-US" dirty="0"/>
          </a:p>
        </p:txBody>
      </p:sp>
      <p:pic>
        <p:nvPicPr>
          <p:cNvPr id="3074" name="Picture 2" descr="Time Series &amp; torch #1 – Training a network to compute moving average |  R-blogg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31" y="3091901"/>
            <a:ext cx="4634734" cy="308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9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convolution with </a:t>
            </a:r>
            <a:r>
              <a:rPr lang="en-US" dirty="0" smtClean="0"/>
              <a:t>kernel. </a:t>
            </a:r>
          </a:p>
          <a:p>
            <a:pPr lvl="1"/>
            <a:r>
              <a:rPr lang="en-US" dirty="0" smtClean="0"/>
              <a:t>Image is a 2-D data: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566" y="2968126"/>
            <a:ext cx="4052867" cy="4060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0291" y="6293975"/>
            <a:ext cx="341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 moving on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731" y="3631962"/>
            <a:ext cx="123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/>
              <a:t>Kernel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94362" y="3342580"/>
            <a:ext cx="163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/>
              <a:t>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62428" y="3816628"/>
            <a:ext cx="166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Image convolution with kernel</a:t>
                </a:r>
              </a:p>
              <a:p>
                <a:pPr lvl="1"/>
                <a:r>
                  <a:rPr lang="en-US" dirty="0"/>
                  <a:t>Sobel kernels for edge detection: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𝑠𝑜𝑏𝑒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𝑣𝑒𝑟𝑡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sobel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horiz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47" y="4001294"/>
            <a:ext cx="3169400" cy="31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8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 Processing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Ziyu 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6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convolution with kernel</a:t>
            </a:r>
          </a:p>
          <a:p>
            <a:pPr lvl="1"/>
            <a:r>
              <a:rPr lang="en-US" dirty="0"/>
              <a:t>Sobel kernels for edge detection: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3244727"/>
            <a:ext cx="6505575" cy="2162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646638" y="5486994"/>
                <a:ext cx="1441228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38" y="5486994"/>
                <a:ext cx="1441228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75385" y="5486994"/>
                <a:ext cx="1787477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385" y="5486994"/>
                <a:ext cx="1787477" cy="82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1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</a:t>
            </a:r>
            <a:r>
              <a:rPr lang="en-US" dirty="0" smtClean="0"/>
              <a:t>Neural </a:t>
            </a:r>
            <a:r>
              <a:rPr lang="en-US" dirty="0"/>
              <a:t>N</a:t>
            </a:r>
            <a:r>
              <a:rPr lang="en-US" dirty="0" smtClean="0"/>
              <a:t>etworks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Ziyu 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CNN?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Convolutional neural networks (CNN) is a class of neural network most commonly applied to analyze images.</a:t>
            </a:r>
          </a:p>
        </p:txBody>
      </p:sp>
    </p:spTree>
    <p:extLst>
      <p:ext uri="{BB962C8B-B14F-4D97-AF65-F5344CB8AC3E}">
        <p14:creationId xmlns:p14="http://schemas.microsoft.com/office/powerpoint/2010/main" val="82597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CNN?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Convolutional neural networks (CNN) is a class of neural network most commonly applied to analyze images.</a:t>
            </a:r>
          </a:p>
          <a:p>
            <a:r>
              <a:rPr lang="en-US" sz="2400" dirty="0"/>
              <a:t>Convolution kernels learned by deep learning strategy.</a:t>
            </a:r>
          </a:p>
          <a:p>
            <a:pPr lvl="1"/>
            <a:r>
              <a:rPr lang="en-US" sz="2000" dirty="0"/>
              <a:t>Traditional convolution kernels: Humanly defined. Limited by human bias.</a:t>
            </a:r>
          </a:p>
          <a:p>
            <a:pPr lvl="1"/>
            <a:r>
              <a:rPr lang="en-US" sz="2000" dirty="0"/>
              <a:t>CNN: Automatically learned. Improved feature extraction. </a:t>
            </a:r>
          </a:p>
        </p:txBody>
      </p:sp>
    </p:spTree>
    <p:extLst>
      <p:ext uri="{BB962C8B-B14F-4D97-AF65-F5344CB8AC3E}">
        <p14:creationId xmlns:p14="http://schemas.microsoft.com/office/powerpoint/2010/main" val="303133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CNN?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Convolutional neural networks (CNN) is a class of neural network most commonly applied to analyze images.</a:t>
            </a:r>
          </a:p>
          <a:p>
            <a:r>
              <a:rPr lang="en-US" sz="2400" dirty="0"/>
              <a:t>Convolution kernels learned by deep learning strategy.</a:t>
            </a:r>
          </a:p>
          <a:p>
            <a:pPr lvl="1"/>
            <a:r>
              <a:rPr lang="en-US" sz="2000" dirty="0"/>
              <a:t>Traditional convolution kernels: Humanly defined. Limited by human bias.</a:t>
            </a:r>
          </a:p>
          <a:p>
            <a:pPr lvl="1"/>
            <a:r>
              <a:rPr lang="en-US" sz="2000" dirty="0"/>
              <a:t>CNN: Automatically learned. Improved feature extraction. </a:t>
            </a:r>
          </a:p>
          <a:p>
            <a:r>
              <a:rPr lang="en-US" sz="2400" dirty="0"/>
              <a:t>Convolutions are applied hierarchically (multi-layer) for high-level feature expression. 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40" y="4530537"/>
            <a:ext cx="5962720" cy="1781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3723" y="6397108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LeNet-5 (</a:t>
            </a:r>
            <a:r>
              <a:rPr lang="en-US" dirty="0" err="1"/>
              <a:t>LeCun</a:t>
            </a:r>
            <a:r>
              <a:rPr lang="en-US" dirty="0"/>
              <a:t> et al., 1998)</a:t>
            </a:r>
          </a:p>
        </p:txBody>
      </p:sp>
    </p:spTree>
    <p:extLst>
      <p:ext uri="{BB962C8B-B14F-4D97-AF65-F5344CB8AC3E}">
        <p14:creationId xmlns:p14="http://schemas.microsoft.com/office/powerpoint/2010/main" val="39836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506"/>
          </a:xfrm>
        </p:spPr>
        <p:txBody>
          <a:bodyPr/>
          <a:lstStyle/>
          <a:p>
            <a:r>
              <a:rPr lang="en-US" dirty="0"/>
              <a:t>How does the convolution results look like?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24" y="3653572"/>
            <a:ext cx="1900236" cy="19002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55021" y="34202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07421" y="35726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9821" y="37250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12221" y="38774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4621" y="40298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17021" y="41822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68073" y="32982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0473" y="34506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72873" y="36030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25273" y="37554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77673" y="39078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0073" y="40602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82473" y="42126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34873" y="43650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87273" y="45174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39673" y="46698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914767">
            <a:off x="9447330" y="3102939"/>
            <a:ext cx="149470" cy="28047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0435" y="5066128"/>
            <a:ext cx="365760" cy="365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97293" y="5274213"/>
            <a:ext cx="182880" cy="1828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3" idx="0"/>
            <a:endCxn id="24" idx="0"/>
          </p:cNvCxnSpPr>
          <p:nvPr/>
        </p:nvCxnSpPr>
        <p:spPr>
          <a:xfrm>
            <a:off x="2463315" y="5066128"/>
            <a:ext cx="3025418" cy="20808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2"/>
            <a:endCxn id="24" idx="2"/>
          </p:cNvCxnSpPr>
          <p:nvPr/>
        </p:nvCxnSpPr>
        <p:spPr>
          <a:xfrm>
            <a:off x="2463315" y="5431888"/>
            <a:ext cx="3025418" cy="2520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229279" y="5325208"/>
            <a:ext cx="91440" cy="914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24" idx="0"/>
            <a:endCxn id="30" idx="0"/>
          </p:cNvCxnSpPr>
          <p:nvPr/>
        </p:nvCxnSpPr>
        <p:spPr>
          <a:xfrm>
            <a:off x="5488733" y="5274213"/>
            <a:ext cx="2786266" cy="50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2"/>
            <a:endCxn id="30" idx="2"/>
          </p:cNvCxnSpPr>
          <p:nvPr/>
        </p:nvCxnSpPr>
        <p:spPr>
          <a:xfrm flipV="1">
            <a:off x="5488733" y="5416648"/>
            <a:ext cx="2786266" cy="404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0"/>
          </p:cNvCxnSpPr>
          <p:nvPr/>
        </p:nvCxnSpPr>
        <p:spPr>
          <a:xfrm>
            <a:off x="6625273" y="3298288"/>
            <a:ext cx="1981200" cy="2057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1" idx="2"/>
          </p:cNvCxnSpPr>
          <p:nvPr/>
        </p:nvCxnSpPr>
        <p:spPr>
          <a:xfrm flipV="1">
            <a:off x="7996873" y="5454748"/>
            <a:ext cx="2444261" cy="1295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562496" y="4029808"/>
            <a:ext cx="79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</a:t>
            </a: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8634034" y="3520441"/>
            <a:ext cx="1928462" cy="6940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0" idx="1"/>
          </p:cNvCxnSpPr>
          <p:nvPr/>
        </p:nvCxnSpPr>
        <p:spPr>
          <a:xfrm flipV="1">
            <a:off x="10441134" y="4214474"/>
            <a:ext cx="121362" cy="12300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492781" y="5454748"/>
            <a:ext cx="2444261" cy="1295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028340" y="5777133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C_layer</a:t>
            </a:r>
            <a:r>
              <a:rPr lang="en-US" dirty="0"/>
              <a:t>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082473" y="5777133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C_layer</a:t>
            </a:r>
            <a:r>
              <a:rPr lang="en-US" dirty="0"/>
              <a:t>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54173" y="5777133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F_layer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522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506"/>
          </a:xfrm>
        </p:spPr>
        <p:txBody>
          <a:bodyPr>
            <a:normAutofit/>
          </a:bodyPr>
          <a:lstStyle/>
          <a:p>
            <a:r>
              <a:rPr lang="en-US" dirty="0"/>
              <a:t>How does the convolution results look like</a:t>
            </a:r>
            <a:r>
              <a:rPr lang="en-US" dirty="0" smtClean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24" y="3653572"/>
            <a:ext cx="1900236" cy="19002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55021" y="34202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07421" y="35726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9821" y="37250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12221" y="38774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4621" y="40298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17021" y="41822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68073" y="32982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0473" y="34506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72873" y="36030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25273" y="37554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77673" y="39078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0073" y="40602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82473" y="42126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34873" y="43650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87273" y="45174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39673" y="46698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914767">
            <a:off x="9447330" y="3102939"/>
            <a:ext cx="149470" cy="28047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0435" y="5066128"/>
            <a:ext cx="365760" cy="365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97293" y="5274213"/>
            <a:ext cx="182880" cy="1828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3" idx="0"/>
            <a:endCxn id="24" idx="0"/>
          </p:cNvCxnSpPr>
          <p:nvPr/>
        </p:nvCxnSpPr>
        <p:spPr>
          <a:xfrm>
            <a:off x="2463315" y="5066128"/>
            <a:ext cx="3025418" cy="20808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2"/>
            <a:endCxn id="24" idx="2"/>
          </p:cNvCxnSpPr>
          <p:nvPr/>
        </p:nvCxnSpPr>
        <p:spPr>
          <a:xfrm>
            <a:off x="2463315" y="5431888"/>
            <a:ext cx="3025418" cy="2520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229279" y="5325208"/>
            <a:ext cx="91440" cy="914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24" idx="0"/>
            <a:endCxn id="30" idx="0"/>
          </p:cNvCxnSpPr>
          <p:nvPr/>
        </p:nvCxnSpPr>
        <p:spPr>
          <a:xfrm>
            <a:off x="5488733" y="5274213"/>
            <a:ext cx="2786266" cy="50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2"/>
            <a:endCxn id="30" idx="2"/>
          </p:cNvCxnSpPr>
          <p:nvPr/>
        </p:nvCxnSpPr>
        <p:spPr>
          <a:xfrm flipV="1">
            <a:off x="5488733" y="5416648"/>
            <a:ext cx="2786266" cy="404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0"/>
          </p:cNvCxnSpPr>
          <p:nvPr/>
        </p:nvCxnSpPr>
        <p:spPr>
          <a:xfrm>
            <a:off x="6625273" y="3298288"/>
            <a:ext cx="1981200" cy="2057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1" idx="2"/>
          </p:cNvCxnSpPr>
          <p:nvPr/>
        </p:nvCxnSpPr>
        <p:spPr>
          <a:xfrm flipV="1">
            <a:off x="7996873" y="5454748"/>
            <a:ext cx="2444261" cy="1295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562496" y="4029808"/>
            <a:ext cx="79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</a:t>
            </a: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8634034" y="3520441"/>
            <a:ext cx="1928462" cy="6940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0" idx="1"/>
          </p:cNvCxnSpPr>
          <p:nvPr/>
        </p:nvCxnSpPr>
        <p:spPr>
          <a:xfrm flipV="1">
            <a:off x="10441134" y="4214474"/>
            <a:ext cx="121362" cy="12300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610" y="28534"/>
            <a:ext cx="3591890" cy="23774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257810" y="2333877"/>
            <a:ext cx="21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Features in </a:t>
            </a:r>
            <a:r>
              <a:rPr lang="en-US" dirty="0" err="1"/>
              <a:t>C_layer</a:t>
            </a:r>
            <a:r>
              <a:rPr lang="en-US" dirty="0"/>
              <a:t> 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28340" y="5777133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C_layer</a:t>
            </a:r>
            <a:r>
              <a:rPr lang="en-US" dirty="0"/>
              <a:t>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82473" y="5777133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C_layer</a:t>
            </a:r>
            <a:r>
              <a:rPr lang="en-US" dirty="0"/>
              <a:t>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4173" y="5777133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F_layer</a:t>
            </a:r>
            <a:r>
              <a:rPr lang="en-US" dirty="0"/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87495" y="6190297"/>
                <a:ext cx="1967526" cy="539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 ……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95" y="6190297"/>
                <a:ext cx="1967526" cy="539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Down Arrow 27"/>
          <p:cNvSpPr/>
          <p:nvPr/>
        </p:nvSpPr>
        <p:spPr>
          <a:xfrm flipV="1">
            <a:off x="2388580" y="5668109"/>
            <a:ext cx="149469" cy="425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2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506"/>
          </a:xfrm>
        </p:spPr>
        <p:txBody>
          <a:bodyPr/>
          <a:lstStyle/>
          <a:p>
            <a:r>
              <a:rPr lang="en-US" dirty="0"/>
              <a:t>How does the convolution results look like?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24" y="3653572"/>
            <a:ext cx="1900236" cy="19002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55021" y="34202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07421" y="35726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9821" y="37250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12221" y="38774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4621" y="40298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17021" y="4182208"/>
            <a:ext cx="1371600" cy="1371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68073" y="32982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0473" y="34506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72873" y="36030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25273" y="37554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77673" y="39078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0073" y="40602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82473" y="42126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34873" y="43650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87273" y="45174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39673" y="4669888"/>
            <a:ext cx="9144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914767">
            <a:off x="9447330" y="3102939"/>
            <a:ext cx="149470" cy="28047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0435" y="5066128"/>
            <a:ext cx="365760" cy="365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97293" y="5274213"/>
            <a:ext cx="182880" cy="1828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3" idx="0"/>
            <a:endCxn id="24" idx="0"/>
          </p:cNvCxnSpPr>
          <p:nvPr/>
        </p:nvCxnSpPr>
        <p:spPr>
          <a:xfrm>
            <a:off x="2463315" y="5066128"/>
            <a:ext cx="3025418" cy="20808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2"/>
            <a:endCxn id="24" idx="2"/>
          </p:cNvCxnSpPr>
          <p:nvPr/>
        </p:nvCxnSpPr>
        <p:spPr>
          <a:xfrm>
            <a:off x="2463315" y="5431888"/>
            <a:ext cx="3025418" cy="2520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229279" y="5325208"/>
            <a:ext cx="91440" cy="914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24" idx="0"/>
            <a:endCxn id="30" idx="0"/>
          </p:cNvCxnSpPr>
          <p:nvPr/>
        </p:nvCxnSpPr>
        <p:spPr>
          <a:xfrm>
            <a:off x="5488733" y="5274213"/>
            <a:ext cx="2786266" cy="50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2"/>
            <a:endCxn id="30" idx="2"/>
          </p:cNvCxnSpPr>
          <p:nvPr/>
        </p:nvCxnSpPr>
        <p:spPr>
          <a:xfrm flipV="1">
            <a:off x="5488733" y="5416648"/>
            <a:ext cx="2786266" cy="404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0"/>
          </p:cNvCxnSpPr>
          <p:nvPr/>
        </p:nvCxnSpPr>
        <p:spPr>
          <a:xfrm>
            <a:off x="6625273" y="3298288"/>
            <a:ext cx="1981200" cy="2057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1" idx="2"/>
          </p:cNvCxnSpPr>
          <p:nvPr/>
        </p:nvCxnSpPr>
        <p:spPr>
          <a:xfrm flipV="1">
            <a:off x="7996873" y="5454748"/>
            <a:ext cx="2444261" cy="1295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562496" y="4029808"/>
            <a:ext cx="79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</a:t>
            </a: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8634034" y="3520441"/>
            <a:ext cx="1928462" cy="6940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0" idx="1"/>
          </p:cNvCxnSpPr>
          <p:nvPr/>
        </p:nvCxnSpPr>
        <p:spPr>
          <a:xfrm flipV="1">
            <a:off x="10441134" y="4214474"/>
            <a:ext cx="121362" cy="12300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492781" y="5454748"/>
            <a:ext cx="2444261" cy="1295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474" y="36342"/>
            <a:ext cx="3494310" cy="249902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028340" y="5777133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C_layer</a:t>
            </a:r>
            <a:r>
              <a:rPr lang="en-US" dirty="0"/>
              <a:t>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82473" y="5777133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C_layer</a:t>
            </a:r>
            <a:r>
              <a:rPr lang="en-US" dirty="0"/>
              <a:t> 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54173" y="5777133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F_layer</a:t>
            </a:r>
            <a:r>
              <a:rPr lang="en-US" dirty="0"/>
              <a:t>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43979" y="2455353"/>
            <a:ext cx="21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Features in </a:t>
            </a:r>
            <a:r>
              <a:rPr lang="en-US" dirty="0" err="1"/>
              <a:t>C_layer</a:t>
            </a:r>
            <a:r>
              <a:rPr lang="en-US" dirty="0"/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704353" y="6156555"/>
                <a:ext cx="1967526" cy="539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 ……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353" y="6156555"/>
                <a:ext cx="1967526" cy="539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Down Arrow 43"/>
          <p:cNvSpPr/>
          <p:nvPr/>
        </p:nvSpPr>
        <p:spPr>
          <a:xfrm flipV="1">
            <a:off x="5505438" y="5634367"/>
            <a:ext cx="149469" cy="425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4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propagation (convolution operation):</a:t>
            </a:r>
          </a:p>
          <a:p>
            <a:pPr lvl="1"/>
            <a:r>
              <a:rPr lang="en-US" dirty="0"/>
              <a:t>Convolution layer-by-layer</a:t>
            </a:r>
          </a:p>
          <a:p>
            <a:pPr lvl="1"/>
            <a:r>
              <a:rPr lang="en-US" dirty="0"/>
              <a:t>Get high-level image features from the last layer</a:t>
            </a:r>
          </a:p>
          <a:p>
            <a:pPr lvl="1"/>
            <a:r>
              <a:rPr lang="en-US" dirty="0"/>
              <a:t>Make prediction from feature</a:t>
            </a:r>
          </a:p>
          <a:p>
            <a:pPr lvl="1"/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344257" y="5995377"/>
            <a:ext cx="1468315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35291" y="4237276"/>
            <a:ext cx="193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</a:t>
            </a:r>
            <a:r>
              <a:rPr lang="en-US" b="1" dirty="0"/>
              <a:t>Car!</a:t>
            </a: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1942001" y="3626666"/>
            <a:ext cx="7315200" cy="2145657"/>
            <a:chOff x="886924" y="3102939"/>
            <a:chExt cx="10468610" cy="30706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24" y="3653572"/>
              <a:ext cx="1900236" cy="190023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55021" y="34202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07421" y="35726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59821" y="37250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12221" y="38774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64621" y="40298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17021" y="41822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68073" y="32982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20473" y="34506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2873" y="36030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25273" y="37554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77673" y="39078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30073" y="40602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82473" y="42126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34873" y="43650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87273" y="45174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39673" y="46698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8914767">
              <a:off x="9447330" y="3102939"/>
              <a:ext cx="149470" cy="28047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80435" y="5066128"/>
              <a:ext cx="365760" cy="3657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97293" y="5274213"/>
              <a:ext cx="182880" cy="1828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0"/>
              <a:endCxn id="26" idx="0"/>
            </p:cNvCxnSpPr>
            <p:nvPr/>
          </p:nvCxnSpPr>
          <p:spPr>
            <a:xfrm>
              <a:off x="2463315" y="5066128"/>
              <a:ext cx="3025418" cy="20808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5" idx="2"/>
              <a:endCxn id="26" idx="2"/>
            </p:cNvCxnSpPr>
            <p:nvPr/>
          </p:nvCxnSpPr>
          <p:spPr>
            <a:xfrm>
              <a:off x="2463315" y="5431888"/>
              <a:ext cx="3025418" cy="2520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8229279" y="5325208"/>
              <a:ext cx="91440" cy="914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6" idx="0"/>
              <a:endCxn id="29" idx="0"/>
            </p:cNvCxnSpPr>
            <p:nvPr/>
          </p:nvCxnSpPr>
          <p:spPr>
            <a:xfrm>
              <a:off x="5488733" y="5274213"/>
              <a:ext cx="2786266" cy="5099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6" idx="2"/>
              <a:endCxn id="29" idx="2"/>
            </p:cNvCxnSpPr>
            <p:nvPr/>
          </p:nvCxnSpPr>
          <p:spPr>
            <a:xfrm flipV="1">
              <a:off x="5488733" y="5416648"/>
              <a:ext cx="2786266" cy="4044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4" idx="0"/>
            </p:cNvCxnSpPr>
            <p:nvPr/>
          </p:nvCxnSpPr>
          <p:spPr>
            <a:xfrm>
              <a:off x="6625273" y="3298288"/>
              <a:ext cx="1981200" cy="2057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3" idx="2"/>
            </p:cNvCxnSpPr>
            <p:nvPr/>
          </p:nvCxnSpPr>
          <p:spPr>
            <a:xfrm flipV="1">
              <a:off x="7996873" y="5454748"/>
              <a:ext cx="2444261" cy="1295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562496" y="4029809"/>
              <a:ext cx="791304" cy="528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cxnSp>
          <p:nvCxnSpPr>
            <p:cNvPr id="35" name="Straight Connector 34"/>
            <p:cNvCxnSpPr>
              <a:endCxn id="34" idx="1"/>
            </p:cNvCxnSpPr>
            <p:nvPr/>
          </p:nvCxnSpPr>
          <p:spPr>
            <a:xfrm>
              <a:off x="8634035" y="3520441"/>
              <a:ext cx="1928461" cy="77363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34" idx="1"/>
            </p:cNvCxnSpPr>
            <p:nvPr/>
          </p:nvCxnSpPr>
          <p:spPr>
            <a:xfrm flipV="1">
              <a:off x="10441133" y="4294080"/>
              <a:ext cx="121362" cy="115041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7492781" y="5454748"/>
              <a:ext cx="2444261" cy="1295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028340" y="5777132"/>
              <a:ext cx="2101361" cy="39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C_layer</a:t>
              </a:r>
              <a:r>
                <a:rPr lang="en-US" sz="1200" dirty="0"/>
                <a:t> 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82473" y="5777134"/>
              <a:ext cx="2101361" cy="39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C_layer</a:t>
              </a:r>
              <a:r>
                <a:rPr lang="en-US" sz="1200" dirty="0"/>
                <a:t> 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54173" y="5777132"/>
              <a:ext cx="2101361" cy="39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F_layer</a:t>
              </a:r>
              <a:r>
                <a:rPr lang="en-US" sz="1100" dirty="0"/>
                <a:t>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 (update the kernels according to the forward results):</a:t>
            </a:r>
          </a:p>
          <a:p>
            <a:pPr lvl="1"/>
            <a:r>
              <a:rPr lang="en-US" dirty="0"/>
              <a:t>Compute prediction error</a:t>
            </a:r>
          </a:p>
          <a:p>
            <a:pPr lvl="1"/>
            <a:r>
              <a:rPr lang="en-US" dirty="0"/>
              <a:t>Update kernels layer-by-layer using gradient descent strategy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79723" y="4603505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Truth: </a:t>
            </a:r>
            <a:r>
              <a:rPr lang="en-US" b="1" dirty="0"/>
              <a:t>Ship!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10036972" y="4629910"/>
            <a:ext cx="541809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flipH="1">
            <a:off x="3875980" y="6314486"/>
            <a:ext cx="1468315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70007" y="4603505"/>
            <a:ext cx="193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</a:t>
            </a:r>
            <a:r>
              <a:rPr lang="en-US" b="1" dirty="0"/>
              <a:t>Car!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73724" y="3945775"/>
            <a:ext cx="7315200" cy="2145657"/>
            <a:chOff x="886924" y="3102939"/>
            <a:chExt cx="10468610" cy="307060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24" y="3653572"/>
              <a:ext cx="1900236" cy="190023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555021" y="34202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07421" y="35726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59821" y="37250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12221" y="38774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64621" y="40298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17021" y="4182208"/>
              <a:ext cx="1371600" cy="1371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68073" y="32982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20473" y="34506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72873" y="36030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5273" y="37554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77673" y="39078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30073" y="40602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82473" y="42126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34873" y="43650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87273" y="45174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539673" y="4669888"/>
              <a:ext cx="9144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18914767">
              <a:off x="9447330" y="3102939"/>
              <a:ext cx="149470" cy="28047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80435" y="5066128"/>
              <a:ext cx="365760" cy="3657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97293" y="5274213"/>
              <a:ext cx="182880" cy="1828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1" idx="0"/>
              <a:endCxn id="32" idx="0"/>
            </p:cNvCxnSpPr>
            <p:nvPr/>
          </p:nvCxnSpPr>
          <p:spPr>
            <a:xfrm>
              <a:off x="2463315" y="5066128"/>
              <a:ext cx="3025418" cy="20808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32" idx="2"/>
            </p:cNvCxnSpPr>
            <p:nvPr/>
          </p:nvCxnSpPr>
          <p:spPr>
            <a:xfrm>
              <a:off x="2463315" y="5431888"/>
              <a:ext cx="3025418" cy="2520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8229279" y="5325208"/>
              <a:ext cx="91440" cy="914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2" idx="0"/>
              <a:endCxn id="35" idx="0"/>
            </p:cNvCxnSpPr>
            <p:nvPr/>
          </p:nvCxnSpPr>
          <p:spPr>
            <a:xfrm>
              <a:off x="5488733" y="5274213"/>
              <a:ext cx="2786266" cy="5099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2" idx="2"/>
              <a:endCxn id="35" idx="2"/>
            </p:cNvCxnSpPr>
            <p:nvPr/>
          </p:nvCxnSpPr>
          <p:spPr>
            <a:xfrm flipV="1">
              <a:off x="5488733" y="5416648"/>
              <a:ext cx="2786266" cy="4044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0" idx="0"/>
            </p:cNvCxnSpPr>
            <p:nvPr/>
          </p:nvCxnSpPr>
          <p:spPr>
            <a:xfrm>
              <a:off x="6625273" y="3298288"/>
              <a:ext cx="1981200" cy="2057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9" idx="2"/>
            </p:cNvCxnSpPr>
            <p:nvPr/>
          </p:nvCxnSpPr>
          <p:spPr>
            <a:xfrm flipV="1">
              <a:off x="7996873" y="5454748"/>
              <a:ext cx="2444261" cy="1295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0562496" y="4029809"/>
              <a:ext cx="791304" cy="528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cxnSp>
          <p:nvCxnSpPr>
            <p:cNvPr id="41" name="Straight Connector 40"/>
            <p:cNvCxnSpPr>
              <a:endCxn id="40" idx="1"/>
            </p:cNvCxnSpPr>
            <p:nvPr/>
          </p:nvCxnSpPr>
          <p:spPr>
            <a:xfrm>
              <a:off x="8634035" y="3520441"/>
              <a:ext cx="1928461" cy="77363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0" idx="1"/>
            </p:cNvCxnSpPr>
            <p:nvPr/>
          </p:nvCxnSpPr>
          <p:spPr>
            <a:xfrm flipV="1">
              <a:off x="10441133" y="4294080"/>
              <a:ext cx="121362" cy="115041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7492781" y="5454748"/>
              <a:ext cx="2444261" cy="1295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028340" y="5777132"/>
              <a:ext cx="2101361" cy="39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C_layer</a:t>
              </a:r>
              <a:r>
                <a:rPr lang="en-US" sz="1200" dirty="0"/>
                <a:t> 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082473" y="5777134"/>
              <a:ext cx="2101361" cy="39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C_layer</a:t>
              </a:r>
              <a:r>
                <a:rPr lang="en-US" sz="1200" dirty="0"/>
                <a:t> 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254173" y="5777132"/>
              <a:ext cx="2101361" cy="39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F_layer</a:t>
              </a:r>
              <a:r>
                <a:rPr lang="en-US" sz="1100" dirty="0"/>
                <a:t> 2</a:t>
              </a:r>
            </a:p>
          </p:txBody>
        </p:sp>
      </p:grpSp>
      <p:sp>
        <p:nvSpPr>
          <p:cNvPr id="47" name="Right Arrow 46"/>
          <p:cNvSpPr/>
          <p:nvPr/>
        </p:nvSpPr>
        <p:spPr>
          <a:xfrm flipH="1">
            <a:off x="7567784" y="4629910"/>
            <a:ext cx="541809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4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digital image?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may be defined as an array. Each element is called a pixel.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355" y="3175418"/>
            <a:ext cx="3194665" cy="320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642" y="3226279"/>
            <a:ext cx="228600" cy="22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595" y="3265220"/>
            <a:ext cx="1405171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769" y="3764592"/>
            <a:ext cx="1405171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43" y="4277144"/>
            <a:ext cx="1405171" cy="13716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633133" y="3450566"/>
            <a:ext cx="4121810" cy="8798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33133" y="3210983"/>
            <a:ext cx="5300134" cy="9525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9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 (update the kernels according to the forward results):</a:t>
            </a:r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075110"/>
            <a:ext cx="4572000" cy="2571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96390"/>
            <a:ext cx="10691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credits: https://blog.paradisetechsoft.com/a-brief-guide-to-cnn-convolutional-neural-networks/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26772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=1:n</a:t>
            </a:r>
          </a:p>
          <a:p>
            <a:pPr lvl="1"/>
            <a:r>
              <a:rPr lang="en-US" dirty="0"/>
              <a:t>Forward propagation</a:t>
            </a:r>
          </a:p>
          <a:p>
            <a:pPr lvl="1"/>
            <a:r>
              <a:rPr lang="en-US" dirty="0"/>
              <a:t>Backpropagation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High-level feature expression</a:t>
            </a:r>
          </a:p>
          <a:p>
            <a:pPr lvl="1"/>
            <a:r>
              <a:rPr lang="en-US" dirty="0"/>
              <a:t>Automatically learned for specific problems</a:t>
            </a:r>
          </a:p>
          <a:p>
            <a:pPr lvl="1"/>
            <a:r>
              <a:rPr lang="en-US" dirty="0"/>
              <a:t>Reduced human bias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Data hungry</a:t>
            </a:r>
          </a:p>
          <a:p>
            <a:pPr lvl="1"/>
            <a:r>
              <a:rPr lang="en-US" dirty="0"/>
              <a:t>Interpretability issue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Classification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266" name="Picture 2" descr="cifar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99" y="1920508"/>
            <a:ext cx="449580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58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Segmentation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99" y="2295960"/>
            <a:ext cx="5242458" cy="24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Detection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DB885-E1F1-2144-4F70-8690F05A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758" y="2471528"/>
            <a:ext cx="4122057" cy="25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0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Generation</a:t>
            </a:r>
            <a:endParaRPr lang="en-US" dirty="0"/>
          </a:p>
          <a:p>
            <a:pPr lvl="1"/>
            <a:r>
              <a:rPr lang="en-US" dirty="0"/>
              <a:t>……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268" name="Picture 4" descr="https://camo.githubusercontent.com/16fa02525bf502bec1aac77a3eb5b96928b0f25d73f7d9dedcc041ba28c38751/68747470733a2f2f6a756e79616e7a2e6769746875622e696f2f4379636c6547414e2f696d616765732f7465617365725f686967685f7265732e6a706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b="33881"/>
          <a:stretch/>
        </p:blipFill>
        <p:spPr bwMode="auto">
          <a:xfrm>
            <a:off x="6207369" y="2478715"/>
            <a:ext cx="5146431" cy="24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6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Annotations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Bayram Annanurov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5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8691"/>
          </a:xfrm>
        </p:spPr>
        <p:txBody>
          <a:bodyPr>
            <a:noAutofit/>
          </a:bodyPr>
          <a:lstStyle/>
          <a:p>
            <a:r>
              <a:rPr lang="en-US" sz="3600" dirty="0" smtClean="0"/>
              <a:t>AI vs Doctors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0623"/>
          </a:xfrm>
        </p:spPr>
        <p:txBody>
          <a:bodyPr/>
          <a:lstStyle/>
          <a:p>
            <a:r>
              <a:rPr lang="en-US" dirty="0" smtClean="0"/>
              <a:t>1x             +          1x                                      =  1x     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93" b="96380" l="2262" r="100000">
                        <a14:foregroundMark x1="19762" y1="53492" x2="18095" y2="60945"/>
                        <a14:foregroundMark x1="36310" y1="54259" x2="36310" y2="67334"/>
                        <a14:foregroundMark x1="66667" y1="60945" x2="66667" y2="70741"/>
                        <a14:foregroundMark x1="79643" y1="53790" x2="83333" y2="60945"/>
                        <a14:foregroundMark x1="67500" y1="53194" x2="64167" y2="53194"/>
                        <a14:foregroundMark x1="45476" y1="35051" x2="52976" y2="35349"/>
                        <a14:foregroundMark x1="36310" y1="45017" x2="65000" y2="45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8574" y="919671"/>
            <a:ext cx="760322" cy="2125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67" b="75000" l="26560" r="49440">
                        <a14:foregroundMark x1="36320" y1="37333" x2="39040" y2="39333"/>
                        <a14:foregroundMark x1="42400" y1="42000" x2="44800" y2="47000"/>
                        <a14:foregroundMark x1="33440" y1="47667" x2="36480" y2="55000"/>
                        <a14:foregroundMark x1="33280" y1="63333" x2="43680" y2="64000"/>
                        <a14:foregroundMark x1="27040" y1="63333" x2="29280" y2="70333"/>
                        <a14:foregroundMark x1="45120" y1="71000" x2="48160" y2="64333"/>
                        <a14:foregroundMark x1="47360" y1="67667" x2="46400" y2="70000"/>
                        <a14:foregroundMark x1="31200" y1="39667" x2="35840" y2="36000"/>
                        <a14:foregroundMark x1="36960" y1="36000" x2="40480" y2="35667"/>
                        <a14:foregroundMark x1="41280" y1="36333" x2="45120" y2="39667"/>
                      </a14:backgroundRemoval>
                    </a14:imgEffect>
                  </a14:imgLayer>
                </a14:imgProps>
              </a:ext>
            </a:extLst>
          </a:blip>
          <a:srcRect l="26089" t="33360" r="49796" b="23760"/>
          <a:stretch/>
        </p:blipFill>
        <p:spPr>
          <a:xfrm>
            <a:off x="4215924" y="1069583"/>
            <a:ext cx="1499616" cy="127992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8611" y1="25278" x2="33333" y2="12500"/>
                      </a14:backgroundRemoval>
                    </a14:imgEffect>
                  </a14:imgLayer>
                </a14:imgProps>
              </a:ext>
            </a:extLst>
          </a:blip>
          <a:srcRect l="14022" t="10764" r="12517" b="15775"/>
          <a:stretch/>
        </p:blipFill>
        <p:spPr>
          <a:xfrm>
            <a:off x="8784876" y="1163922"/>
            <a:ext cx="1636776" cy="16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8691"/>
          </a:xfrm>
        </p:spPr>
        <p:txBody>
          <a:bodyPr>
            <a:noAutofit/>
          </a:bodyPr>
          <a:lstStyle/>
          <a:p>
            <a:r>
              <a:rPr lang="en-US" sz="3600" dirty="0" smtClean="0"/>
              <a:t>AI vs Doctors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0623"/>
          </a:xfrm>
        </p:spPr>
        <p:txBody>
          <a:bodyPr/>
          <a:lstStyle/>
          <a:p>
            <a:r>
              <a:rPr lang="en-US" dirty="0" smtClean="0"/>
              <a:t>1x             +          1x                                      =  1x     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1x              + 10000x                                     = 10000x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93" b="96380" l="2262" r="100000">
                        <a14:foregroundMark x1="19762" y1="53492" x2="18095" y2="60945"/>
                        <a14:foregroundMark x1="36310" y1="54259" x2="36310" y2="67334"/>
                        <a14:foregroundMark x1="66667" y1="60945" x2="66667" y2="70741"/>
                        <a14:foregroundMark x1="79643" y1="53790" x2="83333" y2="60945"/>
                        <a14:foregroundMark x1="67500" y1="53194" x2="64167" y2="53194"/>
                        <a14:foregroundMark x1="45476" y1="35051" x2="52976" y2="35349"/>
                        <a14:foregroundMark x1="36310" y1="45017" x2="65000" y2="45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8574" y="919671"/>
            <a:ext cx="760322" cy="2125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67" b="75000" l="26560" r="49440">
                        <a14:foregroundMark x1="36320" y1="37333" x2="39040" y2="39333"/>
                        <a14:foregroundMark x1="42400" y1="42000" x2="44800" y2="47000"/>
                        <a14:foregroundMark x1="33440" y1="47667" x2="36480" y2="55000"/>
                        <a14:foregroundMark x1="33280" y1="63333" x2="43680" y2="64000"/>
                        <a14:foregroundMark x1="27040" y1="63333" x2="29280" y2="70333"/>
                        <a14:foregroundMark x1="45120" y1="71000" x2="48160" y2="64333"/>
                        <a14:foregroundMark x1="47360" y1="67667" x2="46400" y2="70000"/>
                        <a14:foregroundMark x1="31200" y1="39667" x2="35840" y2="36000"/>
                        <a14:foregroundMark x1="36960" y1="36000" x2="40480" y2="35667"/>
                        <a14:foregroundMark x1="41280" y1="36333" x2="45120" y2="39667"/>
                      </a14:backgroundRemoval>
                    </a14:imgEffect>
                  </a14:imgLayer>
                </a14:imgProps>
              </a:ext>
            </a:extLst>
          </a:blip>
          <a:srcRect l="26089" t="33360" r="49796" b="23760"/>
          <a:stretch/>
        </p:blipFill>
        <p:spPr>
          <a:xfrm>
            <a:off x="4215924" y="1069583"/>
            <a:ext cx="1499616" cy="127992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93" b="96380" l="2262" r="100000">
                        <a14:foregroundMark x1="19762" y1="53492" x2="18095" y2="60945"/>
                        <a14:foregroundMark x1="36310" y1="54259" x2="36310" y2="67334"/>
                        <a14:foregroundMark x1="66667" y1="60945" x2="66667" y2="70741"/>
                        <a14:foregroundMark x1="79643" y1="53790" x2="83333" y2="60945"/>
                        <a14:foregroundMark x1="67500" y1="53194" x2="64167" y2="53194"/>
                        <a14:foregroundMark x1="45476" y1="35051" x2="52976" y2="35349"/>
                        <a14:foregroundMark x1="36310" y1="45017" x2="65000" y2="45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8574" y="2994120"/>
            <a:ext cx="760322" cy="21252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38384" y="2673328"/>
            <a:ext cx="2261616" cy="2041927"/>
            <a:chOff x="4356132" y="3126887"/>
            <a:chExt cx="2261616" cy="20419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356132" y="31268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508532" y="32792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660932" y="34316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813332" y="35840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965732" y="37364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5118132" y="38888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8611" y1="25278" x2="33333" y2="12500"/>
                      </a14:backgroundRemoval>
                    </a14:imgEffect>
                  </a14:imgLayer>
                </a14:imgProps>
              </a:ext>
            </a:extLst>
          </a:blip>
          <a:srcRect l="14022" t="10764" r="12517" b="15775"/>
          <a:stretch/>
        </p:blipFill>
        <p:spPr>
          <a:xfrm>
            <a:off x="8784876" y="1163922"/>
            <a:ext cx="1636776" cy="163677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390700" y="2863891"/>
            <a:ext cx="2246376" cy="2246377"/>
            <a:chOff x="8390700" y="2863891"/>
            <a:chExt cx="2246376" cy="224637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8390700" y="2863891"/>
              <a:ext cx="1636776" cy="163677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8543100" y="3016291"/>
              <a:ext cx="1636776" cy="163677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8695500" y="3168691"/>
              <a:ext cx="1636776" cy="163677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8847900" y="3321091"/>
              <a:ext cx="1636776" cy="163677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9000300" y="3473491"/>
              <a:ext cx="1636776" cy="1636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7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digital image?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Pixels have corresponding intensity values, usually ranging from 0 to 255, that represent the brightness of those pixels.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28" y="2882122"/>
            <a:ext cx="3651045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14" y="2882122"/>
            <a:ext cx="3749368" cy="3657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5733423" y="4439728"/>
            <a:ext cx="557841" cy="425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8691"/>
          </a:xfrm>
        </p:spPr>
        <p:txBody>
          <a:bodyPr>
            <a:noAutofit/>
          </a:bodyPr>
          <a:lstStyle/>
          <a:p>
            <a:r>
              <a:rPr lang="en-US" sz="3600" dirty="0" smtClean="0"/>
              <a:t>AI vs Doctors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0623"/>
          </a:xfrm>
        </p:spPr>
        <p:txBody>
          <a:bodyPr/>
          <a:lstStyle/>
          <a:p>
            <a:r>
              <a:rPr lang="en-US" dirty="0" smtClean="0"/>
              <a:t>1x             +          1x                                      =  1x     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1x              + 10000x                                     = 10000x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1x                + </a:t>
            </a:r>
            <a:r>
              <a:rPr lang="en-US" dirty="0"/>
              <a:t>10000 </a:t>
            </a:r>
            <a:r>
              <a:rPr lang="en-US" dirty="0" smtClean="0"/>
              <a:t>                                       = 0.1x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93" b="96380" l="2262" r="100000">
                        <a14:foregroundMark x1="19762" y1="53492" x2="18095" y2="60945"/>
                        <a14:foregroundMark x1="36310" y1="54259" x2="36310" y2="67334"/>
                        <a14:foregroundMark x1="66667" y1="60945" x2="66667" y2="70741"/>
                        <a14:foregroundMark x1="79643" y1="53790" x2="83333" y2="60945"/>
                        <a14:foregroundMark x1="67500" y1="53194" x2="64167" y2="53194"/>
                        <a14:foregroundMark x1="45476" y1="35051" x2="52976" y2="35349"/>
                        <a14:foregroundMark x1="36310" y1="45017" x2="65000" y2="45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8574" y="919671"/>
            <a:ext cx="760322" cy="2125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67" b="75000" l="26560" r="49440">
                        <a14:foregroundMark x1="36320" y1="37333" x2="39040" y2="39333"/>
                        <a14:foregroundMark x1="42400" y1="42000" x2="44800" y2="47000"/>
                        <a14:foregroundMark x1="33440" y1="47667" x2="36480" y2="55000"/>
                        <a14:foregroundMark x1="33280" y1="63333" x2="43680" y2="64000"/>
                        <a14:foregroundMark x1="27040" y1="63333" x2="29280" y2="70333"/>
                        <a14:foregroundMark x1="45120" y1="71000" x2="48160" y2="64333"/>
                        <a14:foregroundMark x1="47360" y1="67667" x2="46400" y2="70000"/>
                        <a14:foregroundMark x1="31200" y1="39667" x2="35840" y2="36000"/>
                        <a14:foregroundMark x1="36960" y1="36000" x2="40480" y2="35667"/>
                        <a14:foregroundMark x1="41280" y1="36333" x2="45120" y2="39667"/>
                      </a14:backgroundRemoval>
                    </a14:imgEffect>
                  </a14:imgLayer>
                </a14:imgProps>
              </a:ext>
            </a:extLst>
          </a:blip>
          <a:srcRect l="26089" t="33360" r="49796" b="23760"/>
          <a:stretch/>
        </p:blipFill>
        <p:spPr>
          <a:xfrm>
            <a:off x="4215924" y="1069583"/>
            <a:ext cx="1499616" cy="127992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93" b="96380" l="2262" r="100000">
                        <a14:foregroundMark x1="19762" y1="53492" x2="18095" y2="60945"/>
                        <a14:foregroundMark x1="36310" y1="54259" x2="36310" y2="67334"/>
                        <a14:foregroundMark x1="66667" y1="60945" x2="66667" y2="70741"/>
                        <a14:foregroundMark x1="79643" y1="53790" x2="83333" y2="60945"/>
                        <a14:foregroundMark x1="67500" y1="53194" x2="64167" y2="53194"/>
                        <a14:foregroundMark x1="45476" y1="35051" x2="52976" y2="35349"/>
                        <a14:foregroundMark x1="36310" y1="45017" x2="65000" y2="45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8574" y="2994120"/>
            <a:ext cx="760322" cy="21252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38384" y="2673328"/>
            <a:ext cx="2261616" cy="2041927"/>
            <a:chOff x="4356132" y="3126887"/>
            <a:chExt cx="2261616" cy="20419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356132" y="31268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508532" y="32792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660932" y="34316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813332" y="35840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965732" y="37364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5118132" y="38888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4356132" y="4753291"/>
            <a:ext cx="2261616" cy="2041927"/>
            <a:chOff x="4356132" y="3126887"/>
            <a:chExt cx="2261616" cy="204192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356132" y="31268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508532" y="32792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660932" y="34316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813332" y="35840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4965732" y="37364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667" b="75000" l="26560" r="49440">
                          <a14:foregroundMark x1="36320" y1="37333" x2="39040" y2="39333"/>
                          <a14:foregroundMark x1="42400" y1="42000" x2="44800" y2="47000"/>
                          <a14:foregroundMark x1="33440" y1="47667" x2="36480" y2="55000"/>
                          <a14:foregroundMark x1="33280" y1="63333" x2="43680" y2="64000"/>
                          <a14:foregroundMark x1="27040" y1="63333" x2="29280" y2="70333"/>
                          <a14:foregroundMark x1="45120" y1="71000" x2="48160" y2="64333"/>
                          <a14:foregroundMark x1="47360" y1="67667" x2="46400" y2="70000"/>
                          <a14:foregroundMark x1="31200" y1="39667" x2="35840" y2="36000"/>
                          <a14:foregroundMark x1="36960" y1="36000" x2="40480" y2="35667"/>
                          <a14:foregroundMark x1="41280" y1="36333" x2="45120" y2="39667"/>
                        </a14:backgroundRemoval>
                      </a14:imgEffect>
                    </a14:imgLayer>
                  </a14:imgProps>
                </a:ext>
              </a:extLst>
            </a:blip>
            <a:srcRect l="26089" t="33360" r="49796" b="23760"/>
            <a:stretch/>
          </p:blipFill>
          <p:spPr>
            <a:xfrm>
              <a:off x="5118132" y="3888887"/>
              <a:ext cx="1499616" cy="1279927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3625" l="10000" r="90000">
                        <a14:foregroundMark x1="46500" y1="16375" x2="62750" y2="17000"/>
                        <a14:foregroundMark x1="42500" y1="20375" x2="55000" y2="34625"/>
                        <a14:foregroundMark x1="49500" y1="20375" x2="59625" y2="26125"/>
                        <a14:foregroundMark x1="59250" y1="21875" x2="59500" y2="33875"/>
                        <a14:foregroundMark x1="42000" y1="26500" x2="41625" y2="34375"/>
                        <a14:foregroundMark x1="45250" y1="30875" x2="47375" y2="33125"/>
                        <a14:foregroundMark x1="44000" y1="30500" x2="50750" y2="34250"/>
                        <a14:foregroundMark x1="56000" y1="30125" x2="55500" y2="31250"/>
                        <a14:foregroundMark x1="32625" y1="48500" x2="28500" y2="55750"/>
                        <a14:foregroundMark x1="39375" y1="54125" x2="44125" y2="64125"/>
                        <a14:foregroundMark x1="43500" y1="69250" x2="38000" y2="82375"/>
                        <a14:foregroundMark x1="53750" y1="72250" x2="55500" y2="73375"/>
                        <a14:foregroundMark x1="55375" y1="82625" x2="55500" y2="85000"/>
                        <a14:foregroundMark x1="66375" y1="47125" x2="66250" y2="48500"/>
                        <a14:foregroundMark x1="70750" y1="52500" x2="70750" y2="54625"/>
                        <a14:foregroundMark x1="38250" y1="58750" x2="38250" y2="59625"/>
                        <a14:foregroundMark x1="43750" y1="56250" x2="44375" y2="58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4002" y="5049773"/>
            <a:ext cx="1906161" cy="1906161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18611" y1="25278" x2="33333" y2="12500"/>
                      </a14:backgroundRemoval>
                    </a14:imgEffect>
                  </a14:imgLayer>
                </a14:imgProps>
              </a:ext>
            </a:extLst>
          </a:blip>
          <a:srcRect l="14022" t="10764" r="12517" b="15775"/>
          <a:stretch/>
        </p:blipFill>
        <p:spPr>
          <a:xfrm>
            <a:off x="8784876" y="1163922"/>
            <a:ext cx="1636776" cy="16367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18611" y1="25278" x2="33333" y2="12500"/>
                      </a14:backgroundRemoval>
                    </a14:imgEffect>
                  </a14:imgLayer>
                </a14:imgProps>
              </a:ext>
            </a:extLst>
          </a:blip>
          <a:srcRect l="14022" t="10764" r="12517" b="15775"/>
          <a:stretch/>
        </p:blipFill>
        <p:spPr>
          <a:xfrm>
            <a:off x="8784876" y="5221223"/>
            <a:ext cx="1636776" cy="163677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390700" y="2863891"/>
            <a:ext cx="2246376" cy="2246377"/>
            <a:chOff x="8390700" y="2863891"/>
            <a:chExt cx="2246376" cy="224637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8390700" y="2863891"/>
              <a:ext cx="1636776" cy="163677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8543100" y="3016291"/>
              <a:ext cx="1636776" cy="163677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8695500" y="3168691"/>
              <a:ext cx="1636776" cy="163677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8847900" y="3321091"/>
              <a:ext cx="1636776" cy="163677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8611" y1="25278" x2="33333" y2="12500"/>
                        </a14:backgroundRemoval>
                      </a14:imgEffect>
                    </a14:imgLayer>
                  </a14:imgProps>
                </a:ext>
              </a:extLst>
            </a:blip>
            <a:srcRect l="14022" t="10764" r="12517" b="15775"/>
            <a:stretch/>
          </p:blipFill>
          <p:spPr>
            <a:xfrm>
              <a:off x="9000300" y="3473491"/>
              <a:ext cx="1636776" cy="1636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5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is like a child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take only one sandwich in a lunchbox</a:t>
            </a:r>
          </a:p>
          <a:p>
            <a:r>
              <a:rPr lang="en-US" dirty="0" smtClean="0"/>
              <a:t>Sandwich must be assembled beforehand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Images must be preprocessed before being sent to a Neural Net</a:t>
            </a:r>
          </a:p>
          <a:p>
            <a:pPr lvl="1"/>
            <a:r>
              <a:rPr lang="en-US" dirty="0" smtClean="0"/>
              <a:t>Resize / rotate the image</a:t>
            </a:r>
          </a:p>
          <a:p>
            <a:pPr lvl="1"/>
            <a:r>
              <a:rPr lang="en-US" dirty="0" smtClean="0"/>
              <a:t>Normalize color</a:t>
            </a:r>
          </a:p>
          <a:p>
            <a:pPr lvl="1"/>
            <a:r>
              <a:rPr lang="en-US" dirty="0" smtClean="0"/>
              <a:t>Split into standard patches</a:t>
            </a:r>
          </a:p>
          <a:p>
            <a:pPr lvl="1"/>
            <a:r>
              <a:rPr lang="en-US" dirty="0"/>
              <a:t>Toss all irrelevant </a:t>
            </a:r>
            <a:r>
              <a:rPr lang="en-US" dirty="0" smtClean="0"/>
              <a:t>parts (use </a:t>
            </a:r>
            <a:r>
              <a:rPr lang="en-US" i="1" dirty="0" smtClean="0"/>
              <a:t>annotations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0" r="100000">
                        <a14:foregroundMark x1="80952" y1="46500" x2="88095" y2="52000"/>
                        <a14:backgroundMark x1="3175" y1="66500" x2="1984" y2="9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0842" y="1232916"/>
            <a:ext cx="2400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Introduction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3584"/>
            <a:ext cx="10515600" cy="493337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Images come from machines</a:t>
            </a:r>
            <a:endParaRPr lang="en-US" sz="2000" dirty="0"/>
          </a:p>
          <a:p>
            <a:r>
              <a:rPr lang="en-US" sz="2000" dirty="0" smtClean="0"/>
              <a:t>Some parts may not be relevant to research</a:t>
            </a:r>
          </a:p>
          <a:p>
            <a:r>
              <a:rPr lang="en-US" sz="2000" dirty="0" smtClean="0"/>
              <a:t>Preprocessing</a:t>
            </a:r>
          </a:p>
          <a:p>
            <a:pPr lvl="1"/>
            <a:r>
              <a:rPr lang="en-US" sz="2000" dirty="0" smtClean="0"/>
              <a:t>Deal with machine marks, foreign objects, incoherent geometry,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smtClean="0"/>
              <a:t>Remove surrounding tissue and organs from being sent to the </a:t>
            </a:r>
            <a:r>
              <a:rPr lang="en-US" sz="2000" b="1" i="1" dirty="0" smtClean="0"/>
              <a:t>algorithm</a:t>
            </a:r>
            <a:r>
              <a:rPr lang="en-US" sz="2000" i="1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6" y="3795680"/>
            <a:ext cx="2847975" cy="28479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0" y="3772820"/>
            <a:ext cx="129844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8381888">
            <a:off x="2701099" y="3395692"/>
            <a:ext cx="129844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74" y="3795680"/>
            <a:ext cx="2847975" cy="28479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979012" y="6263640"/>
            <a:ext cx="129844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711" y="3772820"/>
            <a:ext cx="2847975" cy="28479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913711" y="3447288"/>
            <a:ext cx="2847975" cy="914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132099" y="3640232"/>
            <a:ext cx="2473056" cy="1815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5400000">
            <a:off x="8940530" y="4087104"/>
            <a:ext cx="5062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kaggle.com/datasets/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preetviradiya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/covid19-radiography-dataset</a:t>
            </a:r>
          </a:p>
        </p:txBody>
      </p:sp>
    </p:spTree>
    <p:extLst>
      <p:ext uri="{BB962C8B-B14F-4D97-AF65-F5344CB8AC3E}">
        <p14:creationId xmlns:p14="http://schemas.microsoft.com/office/powerpoint/2010/main" val="20870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5579"/>
          </a:xfrm>
        </p:spPr>
        <p:txBody>
          <a:bodyPr>
            <a:noAutofit/>
          </a:bodyPr>
          <a:lstStyle/>
          <a:p>
            <a:r>
              <a:rPr lang="en-US" sz="3600" dirty="0" smtClean="0"/>
              <a:t>Human Annotation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9179"/>
            <a:ext cx="10515600" cy="48477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MDs provide insight on the Region of Interest (ROI)</a:t>
            </a:r>
          </a:p>
          <a:p>
            <a:r>
              <a:rPr lang="en-US" sz="2400" dirty="0" smtClean="0"/>
              <a:t>Paint (pro: widely available), </a:t>
            </a:r>
          </a:p>
          <a:p>
            <a:r>
              <a:rPr lang="en-US" sz="2400" dirty="0" err="1" smtClean="0"/>
              <a:t>ImageScope</a:t>
            </a:r>
            <a:r>
              <a:rPr lang="en-US" sz="2400" dirty="0" smtClean="0"/>
              <a:t> (pro: less memory, easier processing by *you-the-</a:t>
            </a:r>
            <a:r>
              <a:rPr lang="en-US" sz="2400" dirty="0" err="1" smtClean="0"/>
              <a:t>pythonista</a:t>
            </a:r>
            <a:r>
              <a:rPr lang="en-US" sz="2400" dirty="0" smtClean="0"/>
              <a:t>*)</a:t>
            </a:r>
            <a:endParaRPr lang="en-US" sz="2400" dirty="0"/>
          </a:p>
        </p:txBody>
      </p:sp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20426" y="3366379"/>
            <a:ext cx="6751147" cy="31593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956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83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Working with annotations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28" y="1167072"/>
            <a:ext cx="10816472" cy="50098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Differentiating</a:t>
            </a:r>
          </a:p>
          <a:p>
            <a:r>
              <a:rPr lang="en-US" sz="2400" dirty="0" smtClean="0"/>
              <a:t>CV/Graphics methods:</a:t>
            </a:r>
          </a:p>
          <a:p>
            <a:pPr lvl="1"/>
            <a:r>
              <a:rPr lang="en-US" i="1" dirty="0" smtClean="0"/>
              <a:t>Dilation</a:t>
            </a:r>
          </a:p>
          <a:p>
            <a:pPr lvl="1"/>
            <a:r>
              <a:rPr lang="en-US" i="1" dirty="0" err="1" smtClean="0"/>
              <a:t>Floodfilling</a:t>
            </a:r>
            <a:endParaRPr lang="en-US" i="1" dirty="0" smtClean="0"/>
          </a:p>
          <a:p>
            <a:pPr lvl="1"/>
            <a:r>
              <a:rPr lang="en-US" i="1" dirty="0" smtClean="0"/>
              <a:t>Negation</a:t>
            </a:r>
          </a:p>
          <a:p>
            <a:pPr lvl="1"/>
            <a:r>
              <a:rPr lang="en-US" i="1" dirty="0" smtClean="0"/>
              <a:t>Masking</a:t>
            </a:r>
            <a:endParaRPr lang="en-US" i="1" dirty="0"/>
          </a:p>
        </p:txBody>
      </p:sp>
      <p:pic>
        <p:nvPicPr>
          <p:cNvPr id="4" name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9185" y="1126638"/>
            <a:ext cx="5610177" cy="262542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>
            <a:picLocks noChangeAspect="1"/>
          </p:cNvPicPr>
          <p:nvPr/>
        </p:nvPicPr>
        <p:blipFill rotWithShape="1">
          <a:blip r:embed="rId3"/>
          <a:srcRect l="52289"/>
          <a:stretch/>
        </p:blipFill>
        <p:spPr bwMode="auto">
          <a:xfrm>
            <a:off x="2307208" y="3907741"/>
            <a:ext cx="2677213" cy="26260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75145"/>
          <a:stretch/>
        </p:blipFill>
        <p:spPr>
          <a:xfrm>
            <a:off x="5317480" y="3907742"/>
            <a:ext cx="2799629" cy="2626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74964"/>
          <a:stretch/>
        </p:blipFill>
        <p:spPr>
          <a:xfrm>
            <a:off x="8325479" y="3907741"/>
            <a:ext cx="2819950" cy="26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dirty="0" err="1" smtClean="0"/>
              <a:t>loodfilling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71988"/>
            <a:ext cx="10515600" cy="485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https://en.wikipedia.org/wiki/Flood_fill</a:t>
            </a:r>
          </a:p>
        </p:txBody>
      </p:sp>
      <p:pic>
        <p:nvPicPr>
          <p:cNvPr id="1026" name="Picture 2" descr="https://upload.wikimedia.org/wikipedia/commons/b/b7/Smiley_fil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22" y="1601337"/>
            <a:ext cx="404812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b/b6/Wfm_floodfill_animation_queu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581" y="1330318"/>
            <a:ext cx="4361561" cy="436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9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39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for the </a:t>
            </a:r>
            <a:r>
              <a:rPr lang="en-US" sz="3600" b="1" i="1" dirty="0" smtClean="0"/>
              <a:t>algorithm</a:t>
            </a:r>
            <a:endParaRPr lang="en-US" sz="36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65924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Large images may require partition</a:t>
            </a:r>
          </a:p>
          <a:p>
            <a:r>
              <a:rPr lang="en-US" sz="2000" dirty="0" smtClean="0"/>
              <a:t>Use the partition of the </a:t>
            </a:r>
            <a:r>
              <a:rPr lang="en-US" sz="2000" i="1" u="sng" dirty="0" smtClean="0"/>
              <a:t>masked </a:t>
            </a:r>
            <a:r>
              <a:rPr lang="en-US" sz="2000" dirty="0" smtClean="0"/>
              <a:t>image</a:t>
            </a:r>
          </a:p>
          <a:p>
            <a:r>
              <a:rPr lang="en-US" sz="2000" dirty="0" smtClean="0"/>
              <a:t>The mask plays important role</a:t>
            </a:r>
          </a:p>
          <a:p>
            <a:r>
              <a:rPr lang="en-US" sz="2000" dirty="0" smtClean="0"/>
              <a:t>Save your every output!!</a:t>
            </a:r>
            <a:endParaRPr lang="en-US" sz="2000" dirty="0"/>
          </a:p>
        </p:txBody>
      </p:sp>
      <p:pic>
        <p:nvPicPr>
          <p:cNvPr id="4" name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5461" y="3381415"/>
            <a:ext cx="11601077" cy="27082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1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1568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Hands-on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Dataset: kaggle.com/datasets/</a:t>
            </a:r>
            <a:r>
              <a:rPr lang="en-US" sz="2000" dirty="0" err="1" smtClean="0"/>
              <a:t>preetviradiya</a:t>
            </a:r>
            <a:r>
              <a:rPr lang="en-US" sz="2000" dirty="0" smtClean="0"/>
              <a:t>/covid19-radiography-dataset</a:t>
            </a:r>
          </a:p>
          <a:p>
            <a:pPr lvl="1"/>
            <a:r>
              <a:rPr lang="en-US" sz="1600" dirty="0" smtClean="0"/>
              <a:t>X-rays of lungs: Normal (Healthy), </a:t>
            </a:r>
            <a:r>
              <a:rPr lang="en-US" sz="1600" dirty="0" err="1" smtClean="0"/>
              <a:t>Covid</a:t>
            </a:r>
            <a:r>
              <a:rPr lang="en-US" sz="1600" dirty="0" smtClean="0"/>
              <a:t>, </a:t>
            </a:r>
            <a:r>
              <a:rPr lang="en-US" sz="1600" dirty="0" err="1" smtClean="0"/>
              <a:t>etc</a:t>
            </a:r>
            <a:endParaRPr lang="en-US" sz="1600" dirty="0"/>
          </a:p>
          <a:p>
            <a:r>
              <a:rPr lang="en-US" sz="2000" dirty="0" smtClean="0"/>
              <a:t>Download </a:t>
            </a:r>
            <a:endParaRPr lang="en-US" sz="2000" dirty="0"/>
          </a:p>
          <a:p>
            <a:pPr lvl="1"/>
            <a:r>
              <a:rPr lang="en-US" sz="1600" dirty="0" smtClean="0"/>
              <a:t>N images from Normal set</a:t>
            </a:r>
            <a:endParaRPr lang="en-US" sz="1600" dirty="0"/>
          </a:p>
          <a:p>
            <a:pPr lvl="1"/>
            <a:r>
              <a:rPr lang="en-US" sz="1600" dirty="0" smtClean="0"/>
              <a:t>N images from COVID set</a:t>
            </a:r>
          </a:p>
          <a:p>
            <a:pPr lvl="1"/>
            <a:r>
              <a:rPr lang="en-US" sz="1600" dirty="0" smtClean="0"/>
              <a:t>N == 1 for today</a:t>
            </a:r>
          </a:p>
          <a:p>
            <a:r>
              <a:rPr lang="en-US" sz="2000" dirty="0" smtClean="0"/>
              <a:t>Organize images</a:t>
            </a:r>
          </a:p>
          <a:p>
            <a:r>
              <a:rPr lang="en-US" sz="2000" dirty="0" smtClean="0"/>
              <a:t>Produce annotations</a:t>
            </a:r>
          </a:p>
          <a:p>
            <a:r>
              <a:rPr lang="en-US" sz="2000" dirty="0" smtClean="0"/>
              <a:t>Follow the me in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941" y="2682394"/>
            <a:ext cx="7633796" cy="298635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Explosion 2 6"/>
          <p:cNvSpPr/>
          <p:nvPr/>
        </p:nvSpPr>
        <p:spPr>
          <a:xfrm rot="1403211">
            <a:off x="9366463" y="3237400"/>
            <a:ext cx="3097586" cy="2787861"/>
          </a:xfrm>
          <a:prstGeom prst="irregularSeal2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00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1568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Hands-on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Dataset: kaggle.com/datasets/</a:t>
            </a:r>
            <a:r>
              <a:rPr lang="en-US" sz="2000" dirty="0" err="1" smtClean="0"/>
              <a:t>preetviradiya</a:t>
            </a:r>
            <a:r>
              <a:rPr lang="en-US" sz="2000" dirty="0" smtClean="0"/>
              <a:t>/covid19-radiography-dataset</a:t>
            </a:r>
          </a:p>
          <a:p>
            <a:pPr lvl="1"/>
            <a:r>
              <a:rPr lang="en-US" sz="1600" dirty="0" smtClean="0"/>
              <a:t>X-rays of lungs: Normal (Healthy), </a:t>
            </a:r>
            <a:r>
              <a:rPr lang="en-US" sz="1600" dirty="0" err="1" smtClean="0"/>
              <a:t>Covid</a:t>
            </a:r>
            <a:r>
              <a:rPr lang="en-US" sz="1600" dirty="0" smtClean="0"/>
              <a:t>, </a:t>
            </a:r>
            <a:r>
              <a:rPr lang="en-US" sz="1600" dirty="0" err="1" smtClean="0"/>
              <a:t>etc</a:t>
            </a:r>
            <a:endParaRPr lang="en-US" sz="1600" dirty="0"/>
          </a:p>
          <a:p>
            <a:r>
              <a:rPr lang="en-US" sz="2000" dirty="0" smtClean="0"/>
              <a:t>Download </a:t>
            </a:r>
            <a:endParaRPr lang="en-US" sz="2000" dirty="0"/>
          </a:p>
          <a:p>
            <a:pPr lvl="1"/>
            <a:r>
              <a:rPr lang="en-US" sz="1600" dirty="0" smtClean="0"/>
              <a:t>N images from Normal set</a:t>
            </a:r>
            <a:endParaRPr lang="en-US" sz="1600" dirty="0"/>
          </a:p>
          <a:p>
            <a:pPr lvl="1"/>
            <a:r>
              <a:rPr lang="en-US" sz="1600" dirty="0" smtClean="0"/>
              <a:t>N images from COVID set</a:t>
            </a:r>
          </a:p>
          <a:p>
            <a:pPr lvl="1"/>
            <a:r>
              <a:rPr lang="en-US" sz="1600" dirty="0" smtClean="0"/>
              <a:t>N == 1 for today</a:t>
            </a:r>
          </a:p>
          <a:p>
            <a:r>
              <a:rPr lang="en-US" sz="2000" dirty="0" smtClean="0"/>
              <a:t>Organize images</a:t>
            </a:r>
          </a:p>
          <a:p>
            <a:r>
              <a:rPr lang="en-US" sz="2000" dirty="0" smtClean="0"/>
              <a:t>Produce annotations</a:t>
            </a:r>
          </a:p>
          <a:p>
            <a:r>
              <a:rPr lang="en-US" sz="2000" dirty="0" smtClean="0"/>
              <a:t>Follow the me in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62" y="2820774"/>
            <a:ext cx="7000875" cy="284797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7140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Grayscale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grayscale image is one in which the value of each pixel is a single </a:t>
            </a:r>
            <a:r>
              <a:rPr lang="en-US" dirty="0" smtClean="0"/>
              <a:t>number </a:t>
            </a:r>
            <a:r>
              <a:rPr lang="en-US" dirty="0"/>
              <a:t>representing </a:t>
            </a:r>
            <a:r>
              <a:rPr lang="en-US" dirty="0" smtClean="0"/>
              <a:t>an </a:t>
            </a:r>
            <a:r>
              <a:rPr lang="en-US" dirty="0"/>
              <a:t>amount of </a:t>
            </a:r>
            <a:r>
              <a:rPr lang="en-US" dirty="0" smtClean="0"/>
              <a:t>brightness.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28" y="2882122"/>
            <a:ext cx="3651045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14" y="2882122"/>
            <a:ext cx="3749368" cy="36576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733423" y="4439728"/>
            <a:ext cx="557841" cy="425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Grayscale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are saved as arrays.</a:t>
            </a:r>
          </a:p>
          <a:p>
            <a:pPr lvl="1"/>
            <a:r>
              <a:rPr lang="en-US" dirty="0"/>
              <a:t>Grayscale image can be treated as a matrix</a:t>
            </a:r>
          </a:p>
          <a:p>
            <a:pPr lvl="1"/>
            <a:r>
              <a:rPr lang="en-US" dirty="0"/>
              <a:t>Visualize an example image using Python and see how an image is represented by a matrix.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249" y="3814763"/>
            <a:ext cx="2333625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23" y="3814763"/>
            <a:ext cx="32956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</a:t>
            </a:r>
            <a:r>
              <a:rPr lang="en-US" dirty="0"/>
              <a:t>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color </a:t>
            </a:r>
            <a:r>
              <a:rPr lang="en-US" dirty="0"/>
              <a:t>image is a stack of three matrices that represent “red”, “green”, and “blue” separately.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355" y="3175418"/>
            <a:ext cx="3194665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6642" y="3226279"/>
            <a:ext cx="228600" cy="22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595" y="3265220"/>
            <a:ext cx="1405171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769" y="3764592"/>
            <a:ext cx="1405171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43" y="4277144"/>
            <a:ext cx="1405171" cy="1371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633133" y="3450566"/>
            <a:ext cx="4121810" cy="8798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33133" y="3210983"/>
            <a:ext cx="5300134" cy="9525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63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</a:t>
            </a:r>
            <a:r>
              <a:rPr lang="en-US" dirty="0"/>
              <a:t>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color </a:t>
            </a:r>
            <a:r>
              <a:rPr lang="en-US" dirty="0"/>
              <a:t>image is a stack of three matrices that represent “red”, “green”, and “blue” separately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Each matrix is called a </a:t>
            </a:r>
            <a:r>
              <a:rPr lang="en-US" u="sng" dirty="0" smtClean="0"/>
              <a:t>color channel</a:t>
            </a:r>
            <a:endParaRPr lang="en-US" u="sng" dirty="0"/>
          </a:p>
          <a:p>
            <a:pPr lvl="1"/>
            <a:r>
              <a:rPr lang="en-US" dirty="0" smtClean="0"/>
              <a:t>Visualize </a:t>
            </a:r>
            <a:r>
              <a:rPr lang="en-US" dirty="0"/>
              <a:t>each channel </a:t>
            </a:r>
            <a:r>
              <a:rPr lang="en-US" dirty="0" smtClean="0"/>
              <a:t>separately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829606" y="3229786"/>
            <a:ext cx="5171893" cy="3566667"/>
            <a:chOff x="5589892" y="2476500"/>
            <a:chExt cx="6316357" cy="43559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25281"/>
            <a:stretch/>
          </p:blipFill>
          <p:spPr>
            <a:xfrm>
              <a:off x="5589892" y="4546418"/>
              <a:ext cx="6316357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74726" t="9453" r="-208"/>
            <a:stretch/>
          </p:blipFill>
          <p:spPr>
            <a:xfrm>
              <a:off x="7671012" y="2476500"/>
              <a:ext cx="2154115" cy="206991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965330" y="3816628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Color image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65330" y="5383824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Visualization of each channel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87561" y="4001294"/>
            <a:ext cx="4308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87561" y="5578047"/>
            <a:ext cx="4308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36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an image using a histogram.</a:t>
            </a:r>
          </a:p>
          <a:p>
            <a:pPr lvl="1"/>
            <a:r>
              <a:rPr lang="en-US" dirty="0"/>
              <a:t>Histogram is an important feature of an image.</a:t>
            </a:r>
          </a:p>
          <a:p>
            <a:pPr lvl="1"/>
            <a:r>
              <a:rPr lang="en-US" dirty="0"/>
              <a:t>It depicts the </a:t>
            </a:r>
            <a:r>
              <a:rPr lang="en-US" dirty="0" smtClean="0"/>
              <a:t>frequency </a:t>
            </a:r>
            <a:r>
              <a:rPr lang="en-US" dirty="0"/>
              <a:t>of each intensity level, ranging from 0 to 255, of an image</a:t>
            </a:r>
            <a:r>
              <a:rPr lang="en-US" dirty="0" smtClean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3631870"/>
            <a:ext cx="66008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3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4296</TotalTime>
  <Words>1421</Words>
  <Application>Microsoft Office PowerPoint</Application>
  <PresentationFormat>Widescreen</PresentationFormat>
  <Paragraphs>253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Avenir Light</vt:lpstr>
      <vt:lpstr>Arial</vt:lpstr>
      <vt:lpstr>Calibri</vt:lpstr>
      <vt:lpstr>Calibri Light</vt:lpstr>
      <vt:lpstr>Cambria Math</vt:lpstr>
      <vt:lpstr>Office Theme</vt:lpstr>
      <vt:lpstr>CALIBIR Bootcamp 2023: Imaging Informatics</vt:lpstr>
      <vt:lpstr>Digital Image Processing</vt:lpstr>
      <vt:lpstr>What is digital image?</vt:lpstr>
      <vt:lpstr>What is digital image?</vt:lpstr>
      <vt:lpstr>Grayscale images</vt:lpstr>
      <vt:lpstr>Grayscale images</vt:lpstr>
      <vt:lpstr>Color image</vt:lpstr>
      <vt:lpstr>Color image</vt:lpstr>
      <vt:lpstr>Image processing basics</vt:lpstr>
      <vt:lpstr>Image processing basics</vt:lpstr>
      <vt:lpstr>Image processing basics</vt:lpstr>
      <vt:lpstr>Image processing basics</vt:lpstr>
      <vt:lpstr>Image processing basics</vt:lpstr>
      <vt:lpstr>Image processing basics</vt:lpstr>
      <vt:lpstr>Image processing basics</vt:lpstr>
      <vt:lpstr>Image processing basics</vt:lpstr>
      <vt:lpstr>Image processing basics</vt:lpstr>
      <vt:lpstr>Image processing basics</vt:lpstr>
      <vt:lpstr>Image processing basics</vt:lpstr>
      <vt:lpstr>Image processing basics</vt:lpstr>
      <vt:lpstr>Convolutional Neural Networks</vt:lpstr>
      <vt:lpstr>What is CNN?</vt:lpstr>
      <vt:lpstr>What is CNN?</vt:lpstr>
      <vt:lpstr>What is CNN?</vt:lpstr>
      <vt:lpstr>CNN basics</vt:lpstr>
      <vt:lpstr>CNN basics</vt:lpstr>
      <vt:lpstr>CNN basics</vt:lpstr>
      <vt:lpstr>CNN basics</vt:lpstr>
      <vt:lpstr>CNN basics</vt:lpstr>
      <vt:lpstr>CNN basics</vt:lpstr>
      <vt:lpstr>CNN basics</vt:lpstr>
      <vt:lpstr>CNN basics</vt:lpstr>
      <vt:lpstr>CNN basics</vt:lpstr>
      <vt:lpstr>CNN basics</vt:lpstr>
      <vt:lpstr>CNN basics</vt:lpstr>
      <vt:lpstr>CNN basics</vt:lpstr>
      <vt:lpstr>Preprocessing Annotations</vt:lpstr>
      <vt:lpstr>AI vs Doctors</vt:lpstr>
      <vt:lpstr>AI vs Doctors</vt:lpstr>
      <vt:lpstr>AI vs Doctors</vt:lpstr>
      <vt:lpstr>AI is like a child</vt:lpstr>
      <vt:lpstr>Introduction</vt:lpstr>
      <vt:lpstr>Human Annotation</vt:lpstr>
      <vt:lpstr>Working with annotations </vt:lpstr>
      <vt:lpstr>Floodfilling</vt:lpstr>
      <vt:lpstr>Data for the algorithm</vt:lpstr>
      <vt:lpstr>Hands-on</vt:lpstr>
      <vt:lpstr>Hands-on</vt:lpstr>
    </vt:vector>
  </TitlesOfParts>
  <Company>WFBH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Ziyu Su</dc:creator>
  <cp:lastModifiedBy>Ziyu Su</cp:lastModifiedBy>
  <cp:revision>94</cp:revision>
  <dcterms:created xsi:type="dcterms:W3CDTF">2023-04-24T01:16:01Z</dcterms:created>
  <dcterms:modified xsi:type="dcterms:W3CDTF">2023-05-29T19:13:55Z</dcterms:modified>
</cp:coreProperties>
</file>